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452" r:id="rId2"/>
    <p:sldId id="460" r:id="rId3"/>
    <p:sldId id="463" r:id="rId4"/>
    <p:sldId id="462" r:id="rId5"/>
    <p:sldId id="464" r:id="rId6"/>
    <p:sldId id="465" r:id="rId7"/>
    <p:sldId id="466" r:id="rId8"/>
    <p:sldId id="46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A71"/>
    <a:srgbClr val="650534"/>
    <a:srgbClr val="7C0040"/>
    <a:srgbClr val="991A36"/>
    <a:srgbClr val="7A003C"/>
    <a:srgbClr val="9D0952"/>
    <a:srgbClr val="9DE352"/>
    <a:srgbClr val="4A545D"/>
    <a:srgbClr val="D5D6D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18" autoAdjust="0"/>
    <p:restoredTop sz="75457" autoAdjust="0"/>
  </p:normalViewPr>
  <p:slideViewPr>
    <p:cSldViewPr snapToGrid="0" snapToObjects="1">
      <p:cViewPr varScale="1">
        <p:scale>
          <a:sx n="98" d="100"/>
          <a:sy n="98" d="100"/>
        </p:scale>
        <p:origin x="192" y="528"/>
      </p:cViewPr>
      <p:guideLst>
        <p:guide orient="horz" pos="213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D0E1E1-FBF4-354D-838E-30FCBE99074F}" type="datetimeFigureOut">
              <a:rPr lang="en-US" smtClean="0"/>
              <a:t>3/17/20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B95408-83DC-1445-B6AB-4C196E646374}" type="slidenum">
              <a:rPr lang="en-US" smtClean="0"/>
              <a:t>‹#›</a:t>
            </a:fld>
            <a:endParaRPr lang="en-US"/>
          </a:p>
        </p:txBody>
      </p:sp>
    </p:spTree>
    <p:extLst>
      <p:ext uri="{BB962C8B-B14F-4D97-AF65-F5344CB8AC3E}">
        <p14:creationId xmlns:p14="http://schemas.microsoft.com/office/powerpoint/2010/main" val="1367105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3/17/20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marR="0" lvl="2" indent="-171450" algn="l" defTabSz="914400" rtl="0" eaLnBrk="1" fontAlgn="auto" latinLnBrk="0" hangingPunct="1">
              <a:lnSpc>
                <a:spcPct val="100000"/>
              </a:lnSpc>
              <a:spcBef>
                <a:spcPts val="0"/>
              </a:spcBef>
              <a:spcAft>
                <a:spcPts val="0"/>
              </a:spcAft>
              <a:buClrTx/>
              <a:buSzTx/>
              <a:buFont typeface="Arial" charset="0"/>
              <a:buNone/>
              <a:tabLst/>
              <a:defRPr/>
            </a:pPr>
            <a:endParaRPr lang="en-CA"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7C11621C-3EA7-C342-A130-13C6D43C8C01}" type="slidenum">
              <a:rPr lang="en-US" smtClean="0"/>
              <a:pPr/>
              <a:t>1</a:t>
            </a:fld>
            <a:endParaRPr lang="en-US" dirty="0"/>
          </a:p>
        </p:txBody>
      </p:sp>
    </p:spTree>
    <p:extLst>
      <p:ext uri="{BB962C8B-B14F-4D97-AF65-F5344CB8AC3E}">
        <p14:creationId xmlns:p14="http://schemas.microsoft.com/office/powerpoint/2010/main" val="106711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2</a:t>
            </a:fld>
            <a:endParaRPr lang="en-US"/>
          </a:p>
        </p:txBody>
      </p:sp>
    </p:spTree>
    <p:extLst>
      <p:ext uri="{BB962C8B-B14F-4D97-AF65-F5344CB8AC3E}">
        <p14:creationId xmlns:p14="http://schemas.microsoft.com/office/powerpoint/2010/main" val="180558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3</a:t>
            </a:fld>
            <a:endParaRPr lang="en-US"/>
          </a:p>
        </p:txBody>
      </p:sp>
    </p:spTree>
    <p:extLst>
      <p:ext uri="{BB962C8B-B14F-4D97-AF65-F5344CB8AC3E}">
        <p14:creationId xmlns:p14="http://schemas.microsoft.com/office/powerpoint/2010/main" val="51876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11621C-3EA7-C342-A130-13C6D43C8C01}" type="slidenum">
              <a:rPr lang="en-US" smtClean="0"/>
              <a:t>4</a:t>
            </a:fld>
            <a:endParaRPr lang="en-US"/>
          </a:p>
        </p:txBody>
      </p:sp>
    </p:spTree>
    <p:extLst>
      <p:ext uri="{BB962C8B-B14F-4D97-AF65-F5344CB8AC3E}">
        <p14:creationId xmlns:p14="http://schemas.microsoft.com/office/powerpoint/2010/main" val="3214505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3" name="Straight Connector 12"/>
          <p:cNvCxnSpPr/>
          <p:nvPr userDrawn="1"/>
        </p:nvCxnSpPr>
        <p:spPr>
          <a:xfrm>
            <a:off x="0" y="6214887"/>
            <a:ext cx="7194955"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421" y="5979688"/>
            <a:ext cx="1365504" cy="749808"/>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6446369"/>
            <a:ext cx="2432304" cy="182880"/>
          </a:xfrm>
          <a:prstGeom prst="rect">
            <a:avLst/>
          </a:prstGeom>
        </p:spPr>
      </p:pic>
    </p:spTree>
    <p:extLst>
      <p:ext uri="{BB962C8B-B14F-4D97-AF65-F5344CB8AC3E}">
        <p14:creationId xmlns:p14="http://schemas.microsoft.com/office/powerpoint/2010/main" val="141760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82729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97431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50000"/>
              </a:lnSpc>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7220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48987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0"/>
          </p:nvPr>
        </p:nvSpPr>
        <p:spPr/>
        <p:txBody>
          <a:bodyPr/>
          <a:lstStyle/>
          <a:p>
            <a:endParaRPr lang="en-US" dirty="0"/>
          </a:p>
        </p:txBody>
      </p:sp>
      <p:sp>
        <p:nvSpPr>
          <p:cNvPr id="14" name="Slide Number Placeholder 13"/>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3501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endParaRPr lang="en-US" dirty="0"/>
          </a:p>
        </p:txBody>
      </p:sp>
      <p:sp>
        <p:nvSpPr>
          <p:cNvPr id="16" name="Slide Number Placeholder 15"/>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71585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6162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endParaRPr lang="en-US" dirty="0"/>
          </a:p>
        </p:txBody>
      </p:sp>
      <p:sp>
        <p:nvSpPr>
          <p:cNvPr id="11" name="Slide Number Placeholder 10"/>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4281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Slide Number Placeholder 13"/>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4836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Slide Number Placeholder 13"/>
          <p:cNvSpPr>
            <a:spLocks noGrp="1"/>
          </p:cNvSpPr>
          <p:nvPr>
            <p:ph type="sldNum" sz="quarter" idx="11"/>
          </p:nvPr>
        </p:nvSpPr>
        <p:spPr/>
        <p:txBody>
          <a:body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76083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0" y="6214887"/>
            <a:ext cx="7194955"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19421" y="5979688"/>
            <a:ext cx="1365504" cy="749808"/>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00" y="6446369"/>
            <a:ext cx="2432304" cy="182880"/>
          </a:xfrm>
          <a:prstGeom prst="rect">
            <a:avLst/>
          </a:prstGeom>
        </p:spPr>
      </p:pic>
      <p:sp>
        <p:nvSpPr>
          <p:cNvPr id="15" name="Slide Number Placeholder 5"/>
          <p:cNvSpPr>
            <a:spLocks noGrp="1"/>
          </p:cNvSpPr>
          <p:nvPr>
            <p:ph type="sldNum" sz="quarter" idx="4"/>
          </p:nvPr>
        </p:nvSpPr>
        <p:spPr>
          <a:xfrm>
            <a:off x="6421539" y="6346517"/>
            <a:ext cx="479525" cy="365125"/>
          </a:xfrm>
          <a:prstGeom prst="rect">
            <a:avLst/>
          </a:prstGeom>
        </p:spPr>
        <p:txBody>
          <a:bodyPr tIns="46800" rIns="0" anchor="ctr" anchorCtr="0"/>
          <a:lstStyle>
            <a:lvl1pPr algn="r">
              <a:defRPr sz="1200">
                <a:solidFill>
                  <a:srgbClr val="929292"/>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16" name="Date Placeholder 10"/>
          <p:cNvSpPr>
            <a:spLocks noGrp="1"/>
          </p:cNvSpPr>
          <p:nvPr>
            <p:ph type="dt" sz="half" idx="2"/>
          </p:nvPr>
        </p:nvSpPr>
        <p:spPr>
          <a:xfrm>
            <a:off x="4441467" y="6346518"/>
            <a:ext cx="1958715" cy="365125"/>
          </a:xfrm>
          <a:prstGeom prst="rect">
            <a:avLst/>
          </a:prstGeom>
        </p:spPr>
        <p:txBody>
          <a:bodyPr vert="horz" lIns="91440" tIns="45720" rIns="91440" bIns="45720" rtlCol="0" anchor="ctr" anchorCtr="0"/>
          <a:lstStyle>
            <a:lvl1pPr algn="r">
              <a:defRPr sz="1200">
                <a:solidFill>
                  <a:srgbClr val="929292"/>
                </a:solidFill>
                <a:latin typeface="Arial" charset="0"/>
                <a:ea typeface="Arial" charset="0"/>
                <a:cs typeface="Arial" charset="0"/>
              </a:defRPr>
            </a:lvl1pPr>
          </a:lstStyle>
          <a:p>
            <a:endParaRPr lang="en-US" dirty="0"/>
          </a:p>
        </p:txBody>
      </p:sp>
      <p:sp>
        <p:nvSpPr>
          <p:cNvPr id="20" name="Date Placeholder 10"/>
          <p:cNvSpPr txBox="1">
            <a:spLocks/>
          </p:cNvSpPr>
          <p:nvPr userDrawn="1"/>
        </p:nvSpPr>
        <p:spPr>
          <a:xfrm>
            <a:off x="6433066" y="6346518"/>
            <a:ext cx="224451"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a:t>
            </a:r>
            <a:endParaRPr lang="en-US" dirty="0"/>
          </a:p>
        </p:txBody>
      </p:sp>
    </p:spTree>
    <p:extLst>
      <p:ext uri="{BB962C8B-B14F-4D97-AF65-F5344CB8AC3E}">
        <p14:creationId xmlns:p14="http://schemas.microsoft.com/office/powerpoint/2010/main" val="110468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lnSpc>
          <a:spcPct val="150000"/>
        </a:lnSpc>
        <a:spcBef>
          <a:spcPct val="0"/>
        </a:spcBef>
        <a:buNone/>
        <a:defRPr sz="3200" b="0" i="0" kern="1200">
          <a:solidFill>
            <a:schemeClr val="tx1"/>
          </a:solidFill>
          <a:latin typeface="Arial" charset="0"/>
          <a:ea typeface="+mj-ea"/>
          <a:cs typeface="+mj-cs"/>
        </a:defRPr>
      </a:lvl1pPr>
    </p:titleStyle>
    <p:bodyStyle>
      <a:lvl1pPr marL="342900" indent="-3429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1pPr>
      <a:lvl2pPr marL="742950" indent="-28575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2pPr>
      <a:lvl3pPr marL="1143000" indent="-2286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3pPr>
      <a:lvl4pPr marL="1600200" indent="-2286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4pPr>
      <a:lvl5pPr marL="2057400" indent="-228600" algn="l" defTabSz="457200" rtl="0" eaLnBrk="1" latinLnBrk="0" hangingPunct="1">
        <a:spcBef>
          <a:spcPct val="20000"/>
        </a:spcBef>
        <a:buClr>
          <a:srgbClr val="7C0040"/>
        </a:buClr>
        <a:buFont typeface="Arial"/>
        <a:buChar char="»"/>
        <a:defRPr sz="2200" b="0" i="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mailto:littleaj@mcmaster.ca" TargetMode="External"/><Relationship Id="rId7" Type="http://schemas.openxmlformats.org/officeDocument/2006/relationships/image" Target="../media/image10.png"/><Relationship Id="rId2" Type="http://schemas.openxmlformats.org/officeDocument/2006/relationships/hyperlink" Target="mailto:whalenk@mcmaster.ca"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mcknightb@mcmaster.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938528" y="1559826"/>
            <a:ext cx="4133088" cy="1395541"/>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Interested in Studying Sustainability?</a:t>
            </a:r>
            <a:endParaRPr lang="en-US" sz="2800" dirty="0">
              <a:solidFill>
                <a:srgbClr val="5E6A71"/>
              </a:solidFill>
              <a:latin typeface="Arial" charset="0"/>
              <a:ea typeface="Arial" charset="0"/>
              <a:cs typeface="Arial" charset="0"/>
            </a:endParaRPr>
          </a:p>
        </p:txBody>
      </p:sp>
      <p:sp>
        <p:nvSpPr>
          <p:cNvPr id="5" name="Subtitle 2"/>
          <p:cNvSpPr txBox="1">
            <a:spLocks/>
          </p:cNvSpPr>
          <p:nvPr/>
        </p:nvSpPr>
        <p:spPr>
          <a:xfrm>
            <a:off x="1938527" y="3250548"/>
            <a:ext cx="3694829" cy="587359"/>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Complement your major with an Interdisciplinary Minor in Sustainability</a:t>
            </a:r>
          </a:p>
        </p:txBody>
      </p:sp>
      <p:sp>
        <p:nvSpPr>
          <p:cNvPr id="6" name="Rectangle 2"/>
          <p:cNvSpPr txBox="1">
            <a:spLocks noChangeArrowheads="1"/>
          </p:cNvSpPr>
          <p:nvPr/>
        </p:nvSpPr>
        <p:spPr bwMode="auto">
          <a:xfrm>
            <a:off x="382744" y="4216213"/>
            <a:ext cx="1986117" cy="131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None/>
            </a:pPr>
            <a:r>
              <a:rPr lang="de-DE" sz="1600" dirty="0" err="1"/>
              <a:t>asp.mcmaster.ca</a:t>
            </a:r>
            <a:endParaRPr lang="en-US" altLang="en-US" sz="1500" i="1" dirty="0">
              <a:solidFill>
                <a:schemeClr val="bg1"/>
              </a:solidFill>
            </a:endParaRPr>
          </a:p>
        </p:txBody>
      </p:sp>
    </p:spTree>
    <p:extLst>
      <p:ext uri="{BB962C8B-B14F-4D97-AF65-F5344CB8AC3E}">
        <p14:creationId xmlns:p14="http://schemas.microsoft.com/office/powerpoint/2010/main" val="10432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2</a:t>
            </a:fld>
            <a:endParaRPr lang="en-US"/>
          </a:p>
        </p:txBody>
      </p:sp>
      <p:sp>
        <p:nvSpPr>
          <p:cNvPr id="20" name="Rectangle 3"/>
          <p:cNvSpPr txBox="1">
            <a:spLocks noChangeArrowheads="1"/>
          </p:cNvSpPr>
          <p:nvPr/>
        </p:nvSpPr>
        <p:spPr bwMode="auto">
          <a:xfrm>
            <a:off x="614364" y="1343025"/>
            <a:ext cx="7889556" cy="446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r>
              <a:rPr lang="en-CA" sz="2000" dirty="0"/>
              <a:t>What you’ll gain:</a:t>
            </a:r>
            <a:endParaRPr lang="en-CA" sz="2800" b="0" dirty="0"/>
          </a:p>
          <a:p>
            <a:pPr marL="342900" indent="-342900" algn="l">
              <a:buFont typeface="Arial" panose="020B0604020202020204" pitchFamily="34" charset="0"/>
              <a:buChar char="•"/>
            </a:pPr>
            <a:r>
              <a:rPr lang="en-CA" sz="2000" b="0" dirty="0"/>
              <a:t>An interdisciplinary perspective on sustainability</a:t>
            </a:r>
            <a:endParaRPr lang="en-CA" sz="2800" b="0" dirty="0"/>
          </a:p>
          <a:p>
            <a:pPr marL="342900" indent="-342900" algn="l">
              <a:buFont typeface="Arial" panose="020B0604020202020204" pitchFamily="34" charset="0"/>
              <a:buChar char="•"/>
            </a:pPr>
            <a:r>
              <a:rPr lang="en-CA" sz="2000" b="0" dirty="0"/>
              <a:t>Greater access to sustainability courses outside of your Faculty</a:t>
            </a:r>
          </a:p>
          <a:p>
            <a:pPr marL="342900" indent="-342900" algn="l">
              <a:buFont typeface="Arial" panose="020B0604020202020204" pitchFamily="34" charset="0"/>
              <a:buChar char="•"/>
            </a:pPr>
            <a:r>
              <a:rPr lang="en-CA" sz="2000" b="0" dirty="0"/>
              <a:t>Access to networking opportunities, sustainability resources, and career support</a:t>
            </a: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CA" b="1" dirty="0"/>
              <a:t>Interdisciplinary Minor in Sustainability</a:t>
            </a:r>
            <a:endParaRPr lang="en-CA" sz="2800" dirty="0"/>
          </a:p>
          <a:p>
            <a:br>
              <a:rPr lang="en-CA" sz="2800" dirty="0"/>
            </a:br>
            <a:br>
              <a:rPr lang="en-CA" sz="2800" dirty="0"/>
            </a:br>
            <a:endParaRPr lang="en-US" sz="2600" dirty="0">
              <a:solidFill>
                <a:srgbClr val="7A003C"/>
              </a:solidFill>
              <a:latin typeface="Arial" charset="0"/>
              <a:ea typeface="Arial" charset="0"/>
              <a:cs typeface="Arial" charset="0"/>
            </a:endParaRPr>
          </a:p>
        </p:txBody>
      </p:sp>
    </p:spTree>
    <p:extLst>
      <p:ext uri="{BB962C8B-B14F-4D97-AF65-F5344CB8AC3E}">
        <p14:creationId xmlns:p14="http://schemas.microsoft.com/office/powerpoint/2010/main" val="84174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3</a:t>
            </a:fld>
            <a:endParaRPr lang="en-US"/>
          </a:p>
        </p:txBody>
      </p:sp>
      <p:sp>
        <p:nvSpPr>
          <p:cNvPr id="20" name="Rectangle 3"/>
          <p:cNvSpPr txBox="1">
            <a:spLocks noChangeArrowheads="1"/>
          </p:cNvSpPr>
          <p:nvPr/>
        </p:nvSpPr>
        <p:spPr bwMode="auto">
          <a:xfrm>
            <a:off x="614364" y="1343025"/>
            <a:ext cx="7889556" cy="446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r>
              <a:rPr lang="en-CA" dirty="0"/>
              <a:t>Requirements:</a:t>
            </a:r>
            <a:endParaRPr lang="en-CA" b="0" dirty="0"/>
          </a:p>
          <a:p>
            <a:pPr algn="l"/>
            <a:br>
              <a:rPr lang="en-CA" b="0" dirty="0"/>
            </a:br>
            <a:r>
              <a:rPr lang="en-CA" b="0" dirty="0"/>
              <a:t>24 units total</a:t>
            </a:r>
          </a:p>
          <a:p>
            <a:pPr lvl="1"/>
            <a:r>
              <a:rPr lang="en-CA" dirty="0"/>
              <a:t>No more than 6 units from Level 1 courses</a:t>
            </a:r>
          </a:p>
          <a:p>
            <a:pPr algn="l"/>
            <a:br>
              <a:rPr lang="en-CA" b="0" dirty="0"/>
            </a:br>
            <a:r>
              <a:rPr lang="en-CA" b="0" dirty="0"/>
              <a:t>3 units of SUSTAIN Courses</a:t>
            </a:r>
          </a:p>
          <a:p>
            <a:pPr lvl="1"/>
            <a:r>
              <a:rPr lang="en-CA" dirty="0"/>
              <a:t>Sustain 1S03, 2S03, 3S03, 4S06</a:t>
            </a:r>
          </a:p>
          <a:p>
            <a:pPr algn="l"/>
            <a:br>
              <a:rPr lang="en-CA" b="0" dirty="0"/>
            </a:br>
            <a:r>
              <a:rPr lang="en-CA" b="0" dirty="0"/>
              <a:t>21 units from the Course List</a:t>
            </a:r>
          </a:p>
          <a:p>
            <a:pPr lvl="1"/>
            <a:r>
              <a:rPr lang="en-CA" dirty="0"/>
              <a:t>Selected from two or more Faculties</a:t>
            </a: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CA" b="1" dirty="0"/>
              <a:t>Interdisciplinary Minor in Sustainability</a:t>
            </a:r>
            <a:endParaRPr lang="en-CA" sz="2800" dirty="0"/>
          </a:p>
          <a:p>
            <a:br>
              <a:rPr lang="en-CA" sz="2800" dirty="0"/>
            </a:br>
            <a:br>
              <a:rPr lang="en-CA" sz="2800" dirty="0"/>
            </a:br>
            <a:endParaRPr lang="en-US" sz="2600" dirty="0">
              <a:solidFill>
                <a:srgbClr val="7A003C"/>
              </a:solidFill>
              <a:latin typeface="Arial" charset="0"/>
              <a:ea typeface="Arial" charset="0"/>
              <a:cs typeface="Arial" charset="0"/>
            </a:endParaRPr>
          </a:p>
        </p:txBody>
      </p:sp>
    </p:spTree>
    <p:extLst>
      <p:ext uri="{BB962C8B-B14F-4D97-AF65-F5344CB8AC3E}">
        <p14:creationId xmlns:p14="http://schemas.microsoft.com/office/powerpoint/2010/main" val="391777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E2CB33EA-91D6-F140-A440-0A130B2A34DE}" type="slidenum">
              <a:rPr lang="en-US" smtClean="0"/>
              <a:pPr/>
              <a:t>4</a:t>
            </a:fld>
            <a:endParaRPr lang="en-US"/>
          </a:p>
        </p:txBody>
      </p:sp>
      <p:sp>
        <p:nvSpPr>
          <p:cNvPr id="20" name="Rectangle 3"/>
          <p:cNvSpPr txBox="1">
            <a:spLocks noChangeArrowheads="1"/>
          </p:cNvSpPr>
          <p:nvPr/>
        </p:nvSpPr>
        <p:spPr bwMode="auto">
          <a:xfrm>
            <a:off x="614364" y="1343025"/>
            <a:ext cx="7889556" cy="446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7A003C"/>
              </a:buClr>
              <a:buSzPct val="120000"/>
              <a:buFont typeface="Wingdings" pitchFamily="-107" charset="2"/>
              <a:buNone/>
              <a:defRPr sz="1800" b="1">
                <a:solidFill>
                  <a:schemeClr val="tx1"/>
                </a:solidFill>
                <a:latin typeface="+mn-lt"/>
                <a:ea typeface="+mn-ea"/>
                <a:cs typeface="+mn-cs"/>
              </a:defRPr>
            </a:lvl1pPr>
            <a:lvl2pPr marL="742950" indent="-285750" algn="l" rtl="0" eaLnBrk="0" fontAlgn="base" hangingPunct="0">
              <a:spcBef>
                <a:spcPct val="20000"/>
              </a:spcBef>
              <a:spcAft>
                <a:spcPct val="0"/>
              </a:spcAft>
              <a:buClr>
                <a:srgbClr val="7A003C"/>
              </a:buClr>
              <a:buSzPct val="60000"/>
              <a:buFont typeface="Wingdings" charset="2"/>
              <a:buChar char="q"/>
              <a:defRPr sz="20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50000"/>
              <a:buFont typeface="Wingdings" charset="2"/>
              <a:buChar char="q"/>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50000"/>
              <a:buFont typeface="Wingdings" pitchFamily="-107" charset="2"/>
              <a:buChar char="q"/>
              <a:defRPr sz="2000">
                <a:solidFill>
                  <a:schemeClr val="tx1"/>
                </a:solidFill>
                <a:latin typeface="+mn-lt"/>
                <a:ea typeface="+mn-ea"/>
                <a:cs typeface="+mn-cs"/>
              </a:defRPr>
            </a:lvl9pPr>
          </a:lstStyle>
          <a:p>
            <a:pPr algn="l"/>
            <a:r>
              <a:rPr lang="en-CA" dirty="0"/>
              <a:t>Review the course list</a:t>
            </a:r>
            <a:endParaRPr lang="en-CA" b="0" dirty="0"/>
          </a:p>
          <a:p>
            <a:pPr marL="285750" indent="-285750" algn="l">
              <a:buFont typeface="Arial" panose="020B0604020202020204" pitchFamily="34" charset="0"/>
              <a:buChar char="•"/>
            </a:pPr>
            <a:r>
              <a:rPr lang="en-CA" b="0" dirty="0"/>
              <a:t>There are more than 90 courses across all Faculties.</a:t>
            </a:r>
          </a:p>
          <a:p>
            <a:pPr marL="285750" indent="-285750" algn="l">
              <a:buFont typeface="Arial" panose="020B0604020202020204" pitchFamily="34" charset="0"/>
              <a:buChar char="•"/>
            </a:pPr>
            <a:r>
              <a:rPr lang="en-CA" b="0" dirty="0"/>
              <a:t>Some course are uniquely available  “upon permission of the instructor” to students pursuing the Minor in Sustainability.</a:t>
            </a:r>
          </a:p>
          <a:p>
            <a:pPr algn="l"/>
            <a:br>
              <a:rPr lang="en-CA" b="0" dirty="0"/>
            </a:br>
            <a:r>
              <a:rPr lang="en-CA" dirty="0"/>
              <a:t>Consider applying for course exception</a:t>
            </a:r>
            <a:endParaRPr lang="en-CA" b="0" dirty="0"/>
          </a:p>
          <a:p>
            <a:pPr marL="285750" indent="-285750" algn="l">
              <a:buFont typeface="Arial" panose="020B0604020202020204" pitchFamily="34" charset="0"/>
              <a:buChar char="•"/>
            </a:pPr>
            <a:r>
              <a:rPr lang="en-CA" b="0" dirty="0"/>
              <a:t>If you have taken a course that you feel would contribute to your Minor in Sustainability, such as an independent study course that focused on a sustainability topic, send us a request to have it counted towards your Minor.</a:t>
            </a:r>
          </a:p>
          <a:p>
            <a:pPr algn="l"/>
            <a:br>
              <a:rPr lang="en-CA" b="0" dirty="0"/>
            </a:br>
            <a:r>
              <a:rPr lang="en-CA" dirty="0"/>
              <a:t>Seek guidance from an academic advisor from your home Faculty</a:t>
            </a:r>
            <a:endParaRPr lang="en-CA" b="0" dirty="0"/>
          </a:p>
          <a:p>
            <a:pPr marL="285750" indent="-285750" algn="l">
              <a:buFont typeface="Arial" panose="020B0604020202020204" pitchFamily="34" charset="0"/>
              <a:buChar char="•"/>
            </a:pPr>
            <a:r>
              <a:rPr lang="en-CA" b="0" dirty="0"/>
              <a:t>All academic advisors are highly knowledgeable about the Minor in Sustainability. They will help to make sure you satisfy all requirements put in place by the University as well as by your home Faculty, such as number of courses that can be counted towards your major and minor. </a:t>
            </a:r>
          </a:p>
        </p:txBody>
      </p:sp>
      <p:sp>
        <p:nvSpPr>
          <p:cNvPr id="7" name="Subtitle 2"/>
          <p:cNvSpPr txBox="1">
            <a:spLocks/>
          </p:cNvSpPr>
          <p:nvPr/>
        </p:nvSpPr>
        <p:spPr>
          <a:xfrm>
            <a:off x="420624" y="402880"/>
            <a:ext cx="8336733" cy="940145"/>
          </a:xfrm>
          <a:prstGeom prst="rect">
            <a:avLst/>
          </a:prstGeom>
        </p:spPr>
        <p:txBody>
          <a:bodyPr vert="horz" lIns="0" tIns="0" rIns="0" bIns="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CA" b="1" dirty="0"/>
              <a:t>Thinking about the Minor?</a:t>
            </a:r>
            <a:endParaRPr lang="en-CA" dirty="0"/>
          </a:p>
          <a:p>
            <a:br>
              <a:rPr lang="en-CA" dirty="0"/>
            </a:br>
            <a:endParaRPr lang="en-US" sz="2600" dirty="0">
              <a:solidFill>
                <a:srgbClr val="7A003C"/>
              </a:solidFill>
              <a:latin typeface="Arial" charset="0"/>
              <a:ea typeface="Arial" charset="0"/>
              <a:cs typeface="Arial" charset="0"/>
            </a:endParaRPr>
          </a:p>
        </p:txBody>
      </p:sp>
    </p:spTree>
    <p:extLst>
      <p:ext uri="{BB962C8B-B14F-4D97-AF65-F5344CB8AC3E}">
        <p14:creationId xmlns:p14="http://schemas.microsoft.com/office/powerpoint/2010/main" val="187362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B3ECD-F1A9-4D4D-9A94-43DA22D1062E}"/>
              </a:ext>
            </a:extLst>
          </p:cNvPr>
          <p:cNvSpPr>
            <a:spLocks noGrp="1"/>
          </p:cNvSpPr>
          <p:nvPr>
            <p:ph type="title"/>
          </p:nvPr>
        </p:nvSpPr>
        <p:spPr>
          <a:xfrm>
            <a:off x="457200" y="923567"/>
            <a:ext cx="8229600" cy="511233"/>
          </a:xfrm>
        </p:spPr>
        <p:txBody>
          <a:bodyPr>
            <a:normAutofit fontScale="90000"/>
          </a:bodyPr>
          <a:lstStyle/>
          <a:p>
            <a:r>
              <a:rPr lang="en-CA" b="1" dirty="0"/>
              <a:t>Connect with “</a:t>
            </a:r>
            <a:r>
              <a:rPr lang="en-CA" b="1" dirty="0" err="1"/>
              <a:t>MacSustain</a:t>
            </a:r>
            <a:r>
              <a:rPr lang="en-CA" b="1" dirty="0"/>
              <a:t>” on Social Media</a:t>
            </a:r>
            <a:br>
              <a:rPr lang="en-CA" dirty="0"/>
            </a:br>
            <a:br>
              <a:rPr lang="en-CA" dirty="0"/>
            </a:br>
            <a:endParaRPr lang="en-US" dirty="0"/>
          </a:p>
        </p:txBody>
      </p:sp>
      <p:sp>
        <p:nvSpPr>
          <p:cNvPr id="4" name="Slide Number Placeholder 3">
            <a:extLst>
              <a:ext uri="{FF2B5EF4-FFF2-40B4-BE49-F238E27FC236}">
                <a16:creationId xmlns:a16="http://schemas.microsoft.com/office/drawing/2014/main" id="{0D1C2CCC-25CC-4944-A632-18A69200F732}"/>
              </a:ext>
            </a:extLst>
          </p:cNvPr>
          <p:cNvSpPr>
            <a:spLocks noGrp="1"/>
          </p:cNvSpPr>
          <p:nvPr>
            <p:ph type="sldNum" sz="quarter" idx="11"/>
          </p:nvPr>
        </p:nvSpPr>
        <p:spPr/>
        <p:txBody>
          <a:bodyPr/>
          <a:lstStyle/>
          <a:p>
            <a:fld id="{E2CB33EA-91D6-F140-A440-0A130B2A34DE}" type="slidenum">
              <a:rPr lang="en-US" smtClean="0"/>
              <a:pPr/>
              <a:t>5</a:t>
            </a:fld>
            <a:endParaRPr lang="en-US" dirty="0"/>
          </a:p>
        </p:txBody>
      </p:sp>
      <p:sp>
        <p:nvSpPr>
          <p:cNvPr id="5" name="Rectangle 4">
            <a:extLst>
              <a:ext uri="{FF2B5EF4-FFF2-40B4-BE49-F238E27FC236}">
                <a16:creationId xmlns:a16="http://schemas.microsoft.com/office/drawing/2014/main" id="{89B272AF-63F1-AD41-8101-BFFA3197579B}"/>
              </a:ext>
            </a:extLst>
          </p:cNvPr>
          <p:cNvSpPr/>
          <p:nvPr/>
        </p:nvSpPr>
        <p:spPr>
          <a:xfrm>
            <a:off x="2286000" y="1690063"/>
            <a:ext cx="4572000" cy="3477875"/>
          </a:xfrm>
          <a:prstGeom prst="rect">
            <a:avLst/>
          </a:prstGeom>
        </p:spPr>
        <p:txBody>
          <a:bodyPr>
            <a:spAutoFit/>
          </a:bodyPr>
          <a:lstStyle/>
          <a:p>
            <a:pPr>
              <a:spcBef>
                <a:spcPts val="400"/>
              </a:spcBef>
            </a:pPr>
            <a:br>
              <a:rPr lang="en-CA" sz="2000" dirty="0">
                <a:solidFill>
                  <a:srgbClr val="595959"/>
                </a:solidFill>
                <a:latin typeface="Calibri" panose="020F0502020204030204" pitchFamily="34" charset="0"/>
              </a:rPr>
            </a:br>
            <a:br>
              <a:rPr lang="en-CA" sz="2000" dirty="0">
                <a:solidFill>
                  <a:srgbClr val="595959"/>
                </a:solidFill>
                <a:latin typeface="Calibri" panose="020F0502020204030204" pitchFamily="34" charset="0"/>
              </a:rPr>
            </a:br>
            <a:endParaRPr lang="en-CA" dirty="0"/>
          </a:p>
          <a:p>
            <a:br>
              <a:rPr lang="en-CA" dirty="0"/>
            </a:br>
            <a:br>
              <a:rPr lang="en-CA" dirty="0"/>
            </a:br>
            <a:br>
              <a:rPr lang="en-CA" dirty="0"/>
            </a:br>
            <a:br>
              <a:rPr lang="en-CA" dirty="0"/>
            </a:br>
            <a:br>
              <a:rPr lang="en-CA" dirty="0"/>
            </a:br>
            <a:br>
              <a:rPr lang="en-CA" dirty="0"/>
            </a:br>
            <a:br>
              <a:rPr lang="en-CA" dirty="0"/>
            </a:br>
            <a:br>
              <a:rPr lang="en-CA" dirty="0"/>
            </a:br>
            <a:endParaRPr lang="en-US" dirty="0"/>
          </a:p>
        </p:txBody>
      </p:sp>
      <p:pic>
        <p:nvPicPr>
          <p:cNvPr id="1026" name="Picture 2">
            <a:extLst>
              <a:ext uri="{FF2B5EF4-FFF2-40B4-BE49-F238E27FC236}">
                <a16:creationId xmlns:a16="http://schemas.microsoft.com/office/drawing/2014/main" id="{CA80030B-C0FC-084A-8982-35686C754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28" y="2900256"/>
            <a:ext cx="1503161" cy="15031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9EE3E177-A790-4B46-A0EF-55DB489E9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08" y="2900256"/>
            <a:ext cx="1469572" cy="1469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0015CBF-BC5E-9045-A19C-79156578E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066" y="2866667"/>
            <a:ext cx="1503161" cy="15031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C5F9D77E-0C3A-6A47-BF91-2524953D6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9957" y="2900256"/>
            <a:ext cx="1469572" cy="146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29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B3A021-7283-614F-A53E-54C804737CAA}"/>
              </a:ext>
            </a:extLst>
          </p:cNvPr>
          <p:cNvSpPr>
            <a:spLocks noGrp="1"/>
          </p:cNvSpPr>
          <p:nvPr>
            <p:ph type="sldNum" sz="quarter" idx="11"/>
          </p:nvPr>
        </p:nvSpPr>
        <p:spPr/>
        <p:txBody>
          <a:bodyPr/>
          <a:lstStyle/>
          <a:p>
            <a:fld id="{E2CB33EA-91D6-F140-A440-0A130B2A34DE}" type="slidenum">
              <a:rPr lang="en-US" smtClean="0"/>
              <a:pPr/>
              <a:t>6</a:t>
            </a:fld>
            <a:endParaRPr lang="en-US" dirty="0"/>
          </a:p>
        </p:txBody>
      </p:sp>
      <p:sp>
        <p:nvSpPr>
          <p:cNvPr id="5" name="Rectangle 1">
            <a:extLst>
              <a:ext uri="{FF2B5EF4-FFF2-40B4-BE49-F238E27FC236}">
                <a16:creationId xmlns:a16="http://schemas.microsoft.com/office/drawing/2014/main" id="{6D8E16F8-E745-A34F-ACFC-B2D462BD5270}"/>
              </a:ext>
            </a:extLst>
          </p:cNvPr>
          <p:cNvSpPr>
            <a:spLocks noChangeArrowheads="1"/>
          </p:cNvSpPr>
          <p:nvPr/>
        </p:nvSpPr>
        <p:spPr bwMode="auto">
          <a:xfrm>
            <a:off x="382906" y="2331379"/>
            <a:ext cx="8645508"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1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12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12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Kate Whalen</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Abbie Little                          Brent McKnight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Minor Co-Chair                     Minor Support                     Minor Co-Chair</a:t>
            </a:r>
            <a:endParaRPr kumimoji="0" lang="en-US" altLang="en-US" sz="800" b="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en-US" altLang="en-US" sz="18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whalenk@mcmaster.ca</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lang="en-US" altLang="en-US" u="sng" dirty="0">
                <a:solidFill>
                  <a:srgbClr val="0000FF"/>
                </a:solidFill>
                <a:latin typeface="Arial" panose="020B0604020202020204" pitchFamily="34" charset="0"/>
                <a:cs typeface="Arial" panose="020B0604020202020204" pitchFamily="34" charset="0"/>
                <a:hlinkClick r:id="rId3"/>
              </a:rPr>
              <a:t>littleaj@mcmaster.ca</a:t>
            </a:r>
            <a:r>
              <a:rPr lang="en-US" altLang="en-US" u="sng" dirty="0">
                <a:solidFill>
                  <a:srgbClr val="000000"/>
                </a:solidFill>
                <a:latin typeface="Arial" panose="020B0604020202020204" pitchFamily="34" charset="0"/>
                <a:cs typeface="Arial" panose="020B0604020202020204" pitchFamily="34" charset="0"/>
              </a:rPr>
              <a:t> </a:t>
            </a:r>
            <a:r>
              <a:rPr lang="en-US" altLang="en-US" dirty="0">
                <a:solidFill>
                  <a:srgbClr val="000000"/>
                </a:solidFill>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8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4"/>
              </a:rPr>
              <a:t>mcknigba@mcmaster.ca</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FA6C163D-1ED0-3E46-B355-77DA095E3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6" y="2164830"/>
            <a:ext cx="1803400" cy="18161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0732AE7F-AB5D-374A-B14D-305EEBC595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984" y="2164830"/>
            <a:ext cx="17907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D61BFF-C409-6748-8A0C-495459699F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07" y="2164830"/>
            <a:ext cx="1803400" cy="1790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46B1EEE-F0D7-FD41-BEE0-338C23012384}"/>
              </a:ext>
            </a:extLst>
          </p:cNvPr>
          <p:cNvSpPr/>
          <p:nvPr/>
        </p:nvSpPr>
        <p:spPr>
          <a:xfrm>
            <a:off x="2662439" y="598759"/>
            <a:ext cx="6297954" cy="584775"/>
          </a:xfrm>
          <a:prstGeom prst="rect">
            <a:avLst/>
          </a:prstGeom>
        </p:spPr>
        <p:txBody>
          <a:bodyPr wrap="square">
            <a:spAutoFit/>
          </a:bodyPr>
          <a:lstStyle/>
          <a:p>
            <a:r>
              <a:rPr lang="en-CA" sz="3200" b="1" dirty="0"/>
              <a:t>Connect with our Team</a:t>
            </a:r>
            <a:endParaRPr lang="en-US" sz="3200" dirty="0"/>
          </a:p>
        </p:txBody>
      </p:sp>
    </p:spTree>
    <p:extLst>
      <p:ext uri="{BB962C8B-B14F-4D97-AF65-F5344CB8AC3E}">
        <p14:creationId xmlns:p14="http://schemas.microsoft.com/office/powerpoint/2010/main" val="102601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1D9271-2B04-F644-9942-98CD99E17C67}"/>
              </a:ext>
            </a:extLst>
          </p:cNvPr>
          <p:cNvSpPr>
            <a:spLocks noGrp="1"/>
          </p:cNvSpPr>
          <p:nvPr>
            <p:ph type="sldNum" sz="quarter" idx="11"/>
          </p:nvPr>
        </p:nvSpPr>
        <p:spPr/>
        <p:txBody>
          <a:bodyPr/>
          <a:lstStyle/>
          <a:p>
            <a:fld id="{E2CB33EA-91D6-F140-A440-0A130B2A34DE}" type="slidenum">
              <a:rPr lang="en-US" smtClean="0"/>
              <a:pPr/>
              <a:t>7</a:t>
            </a:fld>
            <a:endParaRPr lang="en-US" dirty="0"/>
          </a:p>
        </p:txBody>
      </p:sp>
      <p:pic>
        <p:nvPicPr>
          <p:cNvPr id="3074" name="Picture 2">
            <a:extLst>
              <a:ext uri="{FF2B5EF4-FFF2-40B4-BE49-F238E27FC236}">
                <a16:creationId xmlns:a16="http://schemas.microsoft.com/office/drawing/2014/main" id="{B3E111B3-C37C-7A4D-81FF-611C6E0FA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940" y="69708"/>
            <a:ext cx="2218342" cy="5842800"/>
          </a:xfrm>
          <a:prstGeom prst="rect">
            <a:avLst/>
          </a:prstGeom>
          <a:noFill/>
          <a:effectLst>
            <a:outerShdw blurRad="8001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B3C36903-0037-1148-A38A-55EABE332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9708"/>
            <a:ext cx="2307221" cy="6056455"/>
          </a:xfrm>
          <a:prstGeom prst="rect">
            <a:avLst/>
          </a:prstGeom>
          <a:noFill/>
          <a:effectLst>
            <a:outerShdw blurRad="12700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2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C2CE8C-A17A-E64F-9570-24F0756459D2}"/>
              </a:ext>
            </a:extLst>
          </p:cNvPr>
          <p:cNvSpPr>
            <a:spLocks noGrp="1"/>
          </p:cNvSpPr>
          <p:nvPr>
            <p:ph type="sldNum" sz="quarter" idx="11"/>
          </p:nvPr>
        </p:nvSpPr>
        <p:spPr/>
        <p:txBody>
          <a:bodyPr/>
          <a:lstStyle/>
          <a:p>
            <a:fld id="{E2CB33EA-91D6-F140-A440-0A130B2A34DE}" type="slidenum">
              <a:rPr lang="en-US" smtClean="0"/>
              <a:pPr/>
              <a:t>8</a:t>
            </a:fld>
            <a:endParaRPr lang="en-US" dirty="0"/>
          </a:p>
        </p:txBody>
      </p:sp>
      <p:pic>
        <p:nvPicPr>
          <p:cNvPr id="4098" name="Picture 2">
            <a:extLst>
              <a:ext uri="{FF2B5EF4-FFF2-40B4-BE49-F238E27FC236}">
                <a16:creationId xmlns:a16="http://schemas.microsoft.com/office/drawing/2014/main" id="{91599F1D-CAFE-8C45-9D18-1C4883516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3"/>
            <a:ext cx="3918173" cy="5538779"/>
          </a:xfrm>
          <a:prstGeom prst="rect">
            <a:avLst/>
          </a:prstGeom>
          <a:noFill/>
          <a:effectLst>
            <a:outerShdw blurRad="3556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6693253-6C63-5340-BB7B-435E6ABAA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094" y="274323"/>
            <a:ext cx="3920737" cy="5538779"/>
          </a:xfrm>
          <a:prstGeom prst="rect">
            <a:avLst/>
          </a:prstGeom>
          <a:noFill/>
          <a:effectLst>
            <a:outerShdw blurRad="241300" dist="508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91766"/>
      </p:ext>
    </p:extLst>
  </p:cSld>
  <p:clrMapOvr>
    <a:masterClrMapping/>
  </p:clrMapOvr>
</p:sld>
</file>

<file path=ppt/theme/theme1.xml><?xml version="1.0" encoding="utf-8"?>
<a:theme xmlns:a="http://schemas.openxmlformats.org/drawingml/2006/main" name="Office Theme">
  <a:themeElements>
    <a:clrScheme name="McMaster 1">
      <a:dk1>
        <a:srgbClr val="5E6971"/>
      </a:dk1>
      <a:lt1>
        <a:srgbClr val="FFFFFF"/>
      </a:lt1>
      <a:dk2>
        <a:srgbClr val="FFFFFF"/>
      </a:dk2>
      <a:lt2>
        <a:srgbClr val="FFFFFF"/>
      </a:lt2>
      <a:accent1>
        <a:srgbClr val="691A41"/>
      </a:accent1>
      <a:accent2>
        <a:srgbClr val="FFBC3C"/>
      </a:accent2>
      <a:accent3>
        <a:srgbClr val="FED100"/>
      </a:accent3>
      <a:accent4>
        <a:srgbClr val="CED64B"/>
      </a:accent4>
      <a:accent5>
        <a:srgbClr val="6FD3E3"/>
      </a:accent5>
      <a:accent6>
        <a:srgbClr val="A71930"/>
      </a:accent6>
      <a:hlink>
        <a:srgbClr val="691A41"/>
      </a:hlink>
      <a:folHlink>
        <a:srgbClr val="691A4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id="{0B0B8E47-D7CE-334F-8C33-DD3BC8264BB7}" vid="{CFFFA6DB-4060-3249-B010-E267B36749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6716</TotalTime>
  <Words>317</Words>
  <Application>Microsoft Macintosh PowerPoint</Application>
  <PresentationFormat>On-screen Show (4:3)</PresentationFormat>
  <Paragraphs>47</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PowerPoint Presentation</vt:lpstr>
      <vt:lpstr>PowerPoint Presentation</vt:lpstr>
      <vt:lpstr>PowerPoint Presentation</vt:lpstr>
      <vt:lpstr>Connect with “MacSustain” on Social Media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Abbie Little</dc:creator>
  <cp:lastModifiedBy>Abbie Little</cp:lastModifiedBy>
  <cp:revision>4</cp:revision>
  <cp:lastPrinted>2017-09-15T14:42:45Z</cp:lastPrinted>
  <dcterms:created xsi:type="dcterms:W3CDTF">2020-03-12T22:04:58Z</dcterms:created>
  <dcterms:modified xsi:type="dcterms:W3CDTF">2020-03-17T15:20:15Z</dcterms:modified>
</cp:coreProperties>
</file>